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640" r:id="rId4"/>
    <p:sldId id="259" r:id="rId5"/>
    <p:sldId id="260" r:id="rId6"/>
    <p:sldId id="261" r:id="rId7"/>
    <p:sldId id="262" r:id="rId8"/>
    <p:sldId id="297" r:id="rId9"/>
    <p:sldId id="727" r:id="rId10"/>
    <p:sldId id="743" r:id="rId11"/>
    <p:sldId id="566" r:id="rId12"/>
    <p:sldId id="744" r:id="rId13"/>
    <p:sldId id="726" r:id="rId14"/>
    <p:sldId id="745" r:id="rId15"/>
    <p:sldId id="746" r:id="rId16"/>
    <p:sldId id="713" r:id="rId17"/>
    <p:sldId id="748" r:id="rId18"/>
    <p:sldId id="747" r:id="rId19"/>
    <p:sldId id="750" r:id="rId20"/>
    <p:sldId id="751" r:id="rId21"/>
    <p:sldId id="742" r:id="rId22"/>
    <p:sldId id="752" r:id="rId23"/>
    <p:sldId id="734" r:id="rId24"/>
    <p:sldId id="754" r:id="rId25"/>
    <p:sldId id="58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5/26/2022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26/05/2022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26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Syawal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27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Mei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1" y="1524000"/>
            <a:ext cx="9144000" cy="4419600"/>
          </a:xfrm>
          <a:prstGeom prst="rect">
            <a:avLst/>
          </a:prstGeom>
          <a:blipFill dpi="0" rotWithShape="1">
            <a:blip r:embed="rId3">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bodyPr>
          <a:lstStyle/>
          <a:p>
            <a:pPr algn="ct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0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solidFill>
            <a:schemeClr val="bg1">
              <a:lumMod val="95000"/>
              <a:alpha val="38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21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1000" y="3629561"/>
            <a:ext cx="8382000" cy="1323439"/>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0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BAHAYA DAN KESAN PENYALAHGUNAAN DADAH</a:t>
            </a:r>
            <a:endParaRPr lang="en-US" sz="40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390297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762000" y="228600"/>
            <a:ext cx="7543800" cy="990600"/>
          </a:xfrm>
          <a:prstGeom prst="downArrowCallout">
            <a:avLst>
              <a:gd name="adj1" fmla="val 32022"/>
              <a:gd name="adj2" fmla="val 36008"/>
              <a:gd name="adj3" fmla="val 20522"/>
              <a:gd name="adj4" fmla="val 66677"/>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Usaha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Pencegahan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urved Left Arrow 2"/>
          <p:cNvSpPr/>
          <p:nvPr/>
        </p:nvSpPr>
        <p:spPr>
          <a:xfrm rot="20742580">
            <a:off x="7350748" y="1832366"/>
            <a:ext cx="808184" cy="1291323"/>
          </a:xfrm>
          <a:prstGeom prst="curvedLeftArrow">
            <a:avLst>
              <a:gd name="adj1" fmla="val 25000"/>
              <a:gd name="adj2" fmla="val 50000"/>
              <a:gd name="adj3" fmla="val 5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086100" y="1524000"/>
            <a:ext cx="4229100" cy="7620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a:ln w="1905"/>
                <a:solidFill>
                  <a:srgbClr val="002060"/>
                </a:solidFill>
                <a:effectLst>
                  <a:innerShdw blurRad="69850" dist="43180" dir="5400000">
                    <a:srgbClr val="000000">
                      <a:alpha val="65000"/>
                    </a:srgbClr>
                  </a:innerShdw>
                </a:effectLst>
              </a:rPr>
              <a:t>Peranan Ibu </a:t>
            </a:r>
            <a:r>
              <a:rPr lang="sv-SE" sz="3400" b="1" dirty="0" smtClean="0">
                <a:ln w="1905"/>
                <a:solidFill>
                  <a:srgbClr val="002060"/>
                </a:solidFill>
                <a:effectLst>
                  <a:innerShdw blurRad="69850" dist="43180" dir="5400000">
                    <a:srgbClr val="000000">
                      <a:alpha val="65000"/>
                    </a:srgbClr>
                  </a:innerShdw>
                </a:effectLst>
              </a:rPr>
              <a:t>Bapa</a:t>
            </a:r>
            <a:endParaRPr lang="en-US" sz="34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524000"/>
            <a:ext cx="320040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761999" y="3048000"/>
            <a:ext cx="7620001" cy="34290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Ibu bapa mendokong amanah dan tanggungjawab besar daripada Allah SWT untuk membimbing anak-anak agar berpegang teguh dengan akidah Islam, melazimi ibadah secara berjemaah serta berakhlak mulia di samping memastikan persekitaran keluarganya yang sihat dan sejahtera</a:t>
            </a:r>
            <a:endParaRPr lang="en-US" sz="28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680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657600"/>
            <a:ext cx="8305801" cy="3046988"/>
          </a:xfrm>
          <a:prstGeom prst="rect">
            <a:avLst/>
          </a:prstGeom>
        </p:spPr>
        <p:txBody>
          <a:bodyPr wrap="square">
            <a:spAutoFit/>
          </a:bodyPr>
          <a:lstStyle/>
          <a:p>
            <a:pPr algn="just"/>
            <a:r>
              <a:rPr lang="en-US" sz="2400" b="1" dirty="0"/>
              <a:t>Yang </a:t>
            </a:r>
            <a:r>
              <a:rPr lang="en-US" sz="2400" b="1" dirty="0" err="1"/>
              <a:t>Bermaksud</a:t>
            </a:r>
            <a:r>
              <a:rPr lang="en-US" sz="2400" b="1" dirty="0"/>
              <a:t> :</a:t>
            </a:r>
            <a:r>
              <a:rPr lang="en-US" sz="2400" dirty="0"/>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Setiap</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kalian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pemimpin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bertanggungjawab</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terhadap</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pimpinannya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seorang</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imam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ketua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negara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pemimpin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bertanggungjawab</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terhadap</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rakyatnya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seorang</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lelaki</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dalam</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keluarga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pemimpin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bertangggungjawab</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terhadap</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pimpinannya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ahli</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keluarganya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381000" y="1295400"/>
            <a:ext cx="8458200" cy="2123658"/>
          </a:xfrm>
          <a:prstGeom prst="rect">
            <a:avLst/>
          </a:prstGeom>
        </p:spPr>
        <p:txBody>
          <a:bodyPr wrap="square">
            <a:spAutoFit/>
            <a:scene3d>
              <a:camera prst="orthographicFront"/>
              <a:lightRig rig="threePt" dir="t"/>
            </a:scene3d>
            <a:sp3d extrusionH="57150">
              <a:bevelT w="38100" h="38100" prst="angle"/>
            </a:sp3d>
          </a:bodyPr>
          <a:lstStyle/>
          <a:p>
            <a:pPr algn="ctr" rtl="1"/>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كُلُّكُمْ رَاعٍ وَمَسْؤُولٌ عَنْ رَعِيَّتِهِ،</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rtl="1"/>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فَالْإِمَامُ رَاعٍ وَهُوَ مَسْؤُولٌ عَنْ رَعِيَّتِهِ، وَالرَّجُلُ فِي أَهْلِهِ رَاعٍ وَهُوَ مَسْؤُولٌ عَنْ رَعِيَّتِهِ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5880403" y="6324600"/>
            <a:ext cx="2855846"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Bukhari</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570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762000" y="228600"/>
            <a:ext cx="7543800" cy="990600"/>
          </a:xfrm>
          <a:prstGeom prst="downArrowCallout">
            <a:avLst>
              <a:gd name="adj1" fmla="val 32022"/>
              <a:gd name="adj2" fmla="val 36008"/>
              <a:gd name="adj3" fmla="val 20522"/>
              <a:gd name="adj4" fmla="val 66677"/>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Usaha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Pencegahan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urved Left Arrow 2"/>
          <p:cNvSpPr/>
          <p:nvPr/>
        </p:nvSpPr>
        <p:spPr>
          <a:xfrm rot="20742580">
            <a:off x="7350748" y="1832366"/>
            <a:ext cx="808184" cy="1291323"/>
          </a:xfrm>
          <a:prstGeom prst="curvedLeftArrow">
            <a:avLst>
              <a:gd name="adj1" fmla="val 25000"/>
              <a:gd name="adj2" fmla="val 50000"/>
              <a:gd name="adj3" fmla="val 528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2">
                  <a:lumMod val="75000"/>
                </a:schemeClr>
              </a:solidFill>
            </a:endParaRPr>
          </a:p>
        </p:txBody>
      </p:sp>
      <p:sp>
        <p:nvSpPr>
          <p:cNvPr id="4" name="Rounded Rectangle 3"/>
          <p:cNvSpPr/>
          <p:nvPr/>
        </p:nvSpPr>
        <p:spPr>
          <a:xfrm>
            <a:off x="3086100" y="1524000"/>
            <a:ext cx="4229100" cy="762000"/>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a:ln w="1905"/>
                <a:solidFill>
                  <a:srgbClr val="002060"/>
                </a:solidFill>
                <a:effectLst>
                  <a:innerShdw blurRad="69850" dist="43180" dir="5400000">
                    <a:srgbClr val="000000">
                      <a:alpha val="65000"/>
                    </a:srgbClr>
                  </a:innerShdw>
                </a:effectLst>
              </a:rPr>
              <a:t>Peranan Ibu </a:t>
            </a:r>
            <a:r>
              <a:rPr lang="sv-SE" sz="3400" b="1" dirty="0" smtClean="0">
                <a:ln w="1905"/>
                <a:solidFill>
                  <a:srgbClr val="002060"/>
                </a:solidFill>
                <a:effectLst>
                  <a:innerShdw blurRad="69850" dist="43180" dir="5400000">
                    <a:srgbClr val="000000">
                      <a:alpha val="65000"/>
                    </a:srgbClr>
                  </a:innerShdw>
                </a:effectLst>
              </a:rPr>
              <a:t>Bapa</a:t>
            </a:r>
            <a:endParaRPr lang="en-US" sz="3400" b="1" dirty="0">
              <a:ln w="1905"/>
              <a:solidFill>
                <a:srgbClr val="002060"/>
              </a:solidFill>
              <a:effectLst>
                <a:innerShdw blurRad="69850" dist="43180" dir="5400000">
                  <a:srgbClr val="000000">
                    <a:alpha val="65000"/>
                  </a:srgbClr>
                </a:innerShdw>
              </a:effectLst>
            </a:endParaRPr>
          </a:p>
        </p:txBody>
      </p:sp>
      <p:sp>
        <p:nvSpPr>
          <p:cNvPr id="8" name="Cloud 7"/>
          <p:cNvSpPr/>
          <p:nvPr/>
        </p:nvSpPr>
        <p:spPr>
          <a:xfrm>
            <a:off x="335280" y="1524000"/>
            <a:ext cx="3200400" cy="7620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761999" y="3048000"/>
            <a:ext cx="7467601" cy="3429000"/>
          </a:xfrm>
          <a:prstGeom prst="roundRect">
            <a:avLst/>
          </a:prstGeom>
          <a:solidFill>
            <a:schemeClr val="accent6">
              <a:lumMod val="20000"/>
              <a:lumOff val="8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000" b="1" dirty="0">
                <a:ln w="1905"/>
                <a:solidFill>
                  <a:srgbClr val="7030A0"/>
                </a:solidFill>
                <a:effectLst>
                  <a:innerShdw blurRad="69850" dist="43180" dir="5400000">
                    <a:srgbClr val="000000">
                      <a:alpha val="65000"/>
                    </a:srgbClr>
                  </a:innerShdw>
                </a:effectLst>
              </a:rPr>
              <a:t>Ibu bapa mestilah prihatin dan cakna ke atas setiap perkembangan atau perubahan anak-anak serta menjadi sahabat kepada mereka. Perkara ini amat penting kerana Islam mengajar kaedah dalam mendidik anak-anak supaya mereka terpelihara daripada anasir yang tidak baik</a:t>
            </a:r>
            <a:endParaRPr lang="en-US" sz="3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352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685800"/>
          </a:xfrm>
          <a:prstGeom prst="snip2DiagRect">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276600"/>
            <a:ext cx="8305801" cy="3108543"/>
          </a:xfrm>
          <a:prstGeom prst="rect">
            <a:avLst/>
          </a:prstGeom>
        </p:spPr>
        <p:txBody>
          <a:bodyPr wrap="square">
            <a:spAutoFit/>
          </a:bodyPr>
          <a:lstStyle/>
          <a:p>
            <a:pPr algn="just"/>
            <a:r>
              <a:rPr lang="en-US" sz="2800" b="1" dirty="0"/>
              <a:t>Yang </a:t>
            </a:r>
            <a:r>
              <a:rPr lang="en-US" sz="2800" b="1" dirty="0" err="1"/>
              <a:t>Bermaksud</a:t>
            </a:r>
            <a:r>
              <a:rPr lang="en-US" sz="2800" b="1" dirty="0"/>
              <a:t> :</a:t>
            </a:r>
            <a:r>
              <a:rPr lang="en-US" sz="2800" dirty="0"/>
              <a:t> </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Perintahlah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anak-anak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kamu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supaya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mendirikan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sembahyang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ketika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berusia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tujuh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tahun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pukullah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mereka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kerana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meninggalkan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sembahyang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ketika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berumur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tahun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asingkanlah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tempat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tidur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antara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mereka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lelaki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perempuan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p:txBody>
      </p:sp>
      <p:sp>
        <p:nvSpPr>
          <p:cNvPr id="5" name="Rectangle 4"/>
          <p:cNvSpPr/>
          <p:nvPr/>
        </p:nvSpPr>
        <p:spPr>
          <a:xfrm>
            <a:off x="381000" y="1143000"/>
            <a:ext cx="8458200" cy="2123658"/>
          </a:xfrm>
          <a:prstGeom prst="rect">
            <a:avLst/>
          </a:prstGeom>
        </p:spPr>
        <p:txBody>
          <a:bodyPr wrap="square">
            <a:spAutoFit/>
            <a:scene3d>
              <a:camera prst="orthographicFront"/>
              <a:lightRig rig="threePt" dir="t"/>
            </a:scene3d>
            <a:sp3d extrusionH="57150">
              <a:bevelT w="38100" h="38100" prst="angle"/>
            </a:sp3d>
          </a:bodyPr>
          <a:lstStyle/>
          <a:p>
            <a:pPr algn="ctr" rtl="1"/>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مُرُوا أَوْلاَدَكُمْ بِالصَّلاَةِ وَهُمْ أَبْنَاءُ سَبْعِ سِنِينَ وَاضْرِبُوهُمْ عَلَيْهَا وَهُمْ أَبْنَاءُ عَشْرِ سِنِينَ، وَفَرِّقُوا بَيْنَهُمْ فِي المَضَاجِعِ.</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5938355" y="6324600"/>
            <a:ext cx="2748445"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Abu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Daud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60079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914400" y="1447800"/>
            <a:ext cx="7391400" cy="1524000"/>
          </a:xfrm>
          <a:prstGeom prst="roundRect">
            <a:avLst/>
          </a:prstGeom>
          <a:solidFill>
            <a:schemeClr val="accent6">
              <a:lumMod val="20000"/>
              <a:lumOff val="8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7030A0"/>
                </a:solidFill>
                <a:effectLst>
                  <a:innerShdw blurRad="69850" dist="43180" dir="5400000">
                    <a:srgbClr val="000000">
                      <a:alpha val="65000"/>
                    </a:srgbClr>
                  </a:innerShdw>
                </a:effectLst>
              </a:rPr>
              <a:t>Andainya ada dalam kalangan ahli keluarga kita yang tersasar, usahalah untuk merawat pulih mereka dan janganlah cepat menghukum</a:t>
            </a:r>
            <a:endParaRPr lang="en-US" sz="2800" b="1" dirty="0">
              <a:ln w="1905"/>
              <a:solidFill>
                <a:srgbClr val="7030A0"/>
              </a:solidFill>
              <a:effectLst>
                <a:innerShdw blurRad="69850" dist="43180" dir="5400000">
                  <a:srgbClr val="000000">
                    <a:alpha val="65000"/>
                  </a:srgbClr>
                </a:innerShdw>
              </a:effectLst>
            </a:endParaRPr>
          </a:p>
        </p:txBody>
      </p:sp>
      <p:sp>
        <p:nvSpPr>
          <p:cNvPr id="5" name="Cloud 4"/>
          <p:cNvSpPr/>
          <p:nvPr/>
        </p:nvSpPr>
        <p:spPr>
          <a:xfrm>
            <a:off x="2286000" y="304800"/>
            <a:ext cx="4572000" cy="914400"/>
          </a:xfrm>
          <a:prstGeom prst="cloud">
            <a:avLst/>
          </a:prstGeom>
          <a:solidFill>
            <a:srgbClr val="FF000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SERUAN KHATIB</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1447800" y="3200400"/>
            <a:ext cx="6248400" cy="1447800"/>
          </a:xfrm>
          <a:prstGeom prst="roundRect">
            <a:avLst/>
          </a:prstGeom>
          <a:solidFill>
            <a:schemeClr val="accent5">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0070C0"/>
                </a:solidFill>
                <a:effectLst>
                  <a:innerShdw blurRad="69850" dist="43180" dir="5400000">
                    <a:srgbClr val="000000">
                      <a:alpha val="65000"/>
                    </a:srgbClr>
                  </a:innerShdw>
                </a:effectLst>
              </a:rPr>
              <a:t>Teruskan memberi sokongan agar mereka dapat bangkit dan berusaha untuk kembali ke pangkal jalan</a:t>
            </a:r>
            <a:endParaRPr lang="en-US" sz="2800" b="1" dirty="0">
              <a:ln w="1905"/>
              <a:solidFill>
                <a:srgbClr val="0070C0"/>
              </a:solidFill>
              <a:effectLst>
                <a:innerShdw blurRad="69850" dist="43180" dir="5400000">
                  <a:srgbClr val="000000">
                    <a:alpha val="65000"/>
                  </a:srgbClr>
                </a:innerShdw>
              </a:effectLst>
            </a:endParaRPr>
          </a:p>
        </p:txBody>
      </p:sp>
      <p:sp>
        <p:nvSpPr>
          <p:cNvPr id="7" name="Rounded Rectangle 6"/>
          <p:cNvSpPr/>
          <p:nvPr/>
        </p:nvSpPr>
        <p:spPr>
          <a:xfrm>
            <a:off x="990600" y="4876800"/>
            <a:ext cx="7239000" cy="1752600"/>
          </a:xfrm>
          <a:prstGeom prst="roundRect">
            <a:avLst/>
          </a:prstGeom>
          <a:solidFill>
            <a:schemeClr val="accent3">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D</a:t>
            </a:r>
            <a:r>
              <a:rPr lang="sv-SE" sz="2800" b="1" dirty="0" smtClean="0">
                <a:ln w="1905"/>
                <a:solidFill>
                  <a:srgbClr val="20431D"/>
                </a:solidFill>
                <a:effectLst>
                  <a:innerShdw blurRad="69850" dist="43180" dir="5400000">
                    <a:srgbClr val="000000">
                      <a:alpha val="65000"/>
                    </a:srgbClr>
                  </a:innerShdw>
                </a:effectLst>
              </a:rPr>
              <a:t>apatkan </a:t>
            </a:r>
            <a:r>
              <a:rPr lang="sv-SE" sz="2800" b="1" dirty="0">
                <a:ln w="1905"/>
                <a:solidFill>
                  <a:srgbClr val="20431D"/>
                </a:solidFill>
                <a:effectLst>
                  <a:innerShdw blurRad="69850" dist="43180" dir="5400000">
                    <a:srgbClr val="000000">
                      <a:alpha val="65000"/>
                    </a:srgbClr>
                  </a:innerShdw>
                </a:effectLst>
              </a:rPr>
              <a:t>rawatan dan menjalani proses pemulihan secara sukarela sama ada di pusat pemulihan yang disediakan oleh kerajaan ataupun pihak swasta. </a:t>
            </a:r>
            <a:endParaRPr lang="en-US" sz="2800" b="1" dirty="0">
              <a:ln w="1905"/>
              <a:solidFill>
                <a:srgbClr val="20431D"/>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594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762000" y="228600"/>
            <a:ext cx="7543800" cy="990600"/>
          </a:xfrm>
          <a:prstGeom prst="downArrowCallout">
            <a:avLst>
              <a:gd name="adj1" fmla="val 32022"/>
              <a:gd name="adj2" fmla="val 36008"/>
              <a:gd name="adj3" fmla="val 20522"/>
              <a:gd name="adj4" fmla="val 66677"/>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Usaha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Pencegahan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urved Left Arrow 2"/>
          <p:cNvSpPr/>
          <p:nvPr/>
        </p:nvSpPr>
        <p:spPr>
          <a:xfrm rot="20742580">
            <a:off x="7350748" y="1832366"/>
            <a:ext cx="808184" cy="1291323"/>
          </a:xfrm>
          <a:prstGeom prst="curvedLeftArrow">
            <a:avLst>
              <a:gd name="adj1" fmla="val 25000"/>
              <a:gd name="adj2" fmla="val 50000"/>
              <a:gd name="adj3" fmla="val 528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514600" y="1331973"/>
            <a:ext cx="5029200" cy="1258827"/>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bg2">
                    <a:lumMod val="25000"/>
                  </a:schemeClr>
                </a:solidFill>
                <a:effectLst>
                  <a:innerShdw blurRad="69850" dist="43180" dir="5400000">
                    <a:srgbClr val="000000">
                      <a:alpha val="65000"/>
                    </a:srgbClr>
                  </a:innerShdw>
                </a:effectLst>
              </a:rPr>
              <a:t>Menolak dan mencegah perkara-perkara memudharatkan tubuh </a:t>
            </a:r>
            <a:r>
              <a:rPr lang="sv-SE" sz="2800" b="1" dirty="0" smtClean="0">
                <a:ln w="1905"/>
                <a:solidFill>
                  <a:schemeClr val="bg2">
                    <a:lumMod val="25000"/>
                  </a:schemeClr>
                </a:solidFill>
                <a:effectLst>
                  <a:innerShdw blurRad="69850" dist="43180" dir="5400000">
                    <a:srgbClr val="000000">
                      <a:alpha val="65000"/>
                    </a:srgbClr>
                  </a:innerShdw>
                </a:effectLst>
              </a:rPr>
              <a:t>badan</a:t>
            </a:r>
            <a:endParaRPr lang="en-US" sz="2800" b="1" dirty="0">
              <a:ln w="1905"/>
              <a:solidFill>
                <a:schemeClr val="bg2">
                  <a:lumMod val="25000"/>
                </a:schemeClr>
              </a:solidFill>
              <a:effectLst>
                <a:innerShdw blurRad="69850" dist="43180" dir="5400000">
                  <a:srgbClr val="000000">
                    <a:alpha val="65000"/>
                  </a:srgbClr>
                </a:innerShdw>
              </a:effectLst>
            </a:endParaRPr>
          </a:p>
        </p:txBody>
      </p:sp>
      <p:sp>
        <p:nvSpPr>
          <p:cNvPr id="8" name="Cloud 7"/>
          <p:cNvSpPr/>
          <p:nvPr/>
        </p:nvSpPr>
        <p:spPr>
          <a:xfrm>
            <a:off x="533400" y="1676400"/>
            <a:ext cx="2895600" cy="6858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533401" y="3048000"/>
            <a:ext cx="8153400" cy="3581400"/>
          </a:xfrm>
          <a:prstGeom prst="roundRect">
            <a:avLst/>
          </a:prstGeom>
          <a:solidFill>
            <a:schemeClr val="bg2">
              <a:lumMod val="9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bg2">
                    <a:lumMod val="25000"/>
                  </a:schemeClr>
                </a:solidFill>
                <a:effectLst>
                  <a:innerShdw blurRad="69850" dist="43180" dir="5400000">
                    <a:srgbClr val="000000">
                      <a:alpha val="65000"/>
                    </a:srgbClr>
                  </a:innerShdw>
                </a:effectLst>
              </a:rPr>
              <a:t>Allah telah memberi batasan tertentu kepada hawa nafsu kita agar tidak memilih sesuatu yang diharamkan lagi memudaratkan. Pengambilan  alkohol, menghisap vape, merokok dan perbuatan-perbuatan lain yang haram, lebih-lebih lagi penyalahgunaan dadah akan mengakibatkan kesan buruk dan mudarat yang amat besar kepada individu penagih itu. Bahkan kerosakan ini mencakupi kerosakan kepada agama, bangsa dan negara memandangkan mereka adalah aset berharga kepada masyarakat</a:t>
            </a:r>
            <a:endParaRPr lang="en-US" sz="2400" b="1" dirty="0">
              <a:ln w="1905"/>
              <a:solidFill>
                <a:schemeClr val="bg2">
                  <a:lumMod val="2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92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65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21000" b="-21000"/>
          </a:stretch>
        </a:blipFill>
        <a:effectLst/>
      </p:bgPr>
    </p:bg>
    <p:spTree>
      <p:nvGrpSpPr>
        <p:cNvPr id="1" name=""/>
        <p:cNvGrpSpPr/>
        <p:nvPr/>
      </p:nvGrpSpPr>
      <p:grpSpPr>
        <a:xfrm>
          <a:off x="0" y="0"/>
          <a:ext cx="0" cy="0"/>
          <a:chOff x="0" y="0"/>
          <a:chExt cx="0" cy="0"/>
        </a:xfrm>
      </p:grpSpPr>
      <p:sp>
        <p:nvSpPr>
          <p:cNvPr id="5" name="Cloud 4"/>
          <p:cNvSpPr/>
          <p:nvPr/>
        </p:nvSpPr>
        <p:spPr>
          <a:xfrm>
            <a:off x="2362200" y="533400"/>
            <a:ext cx="4572000" cy="914400"/>
          </a:xfrm>
          <a:prstGeom prst="cloud">
            <a:avLst/>
          </a:prstGeom>
          <a:solidFill>
            <a:srgbClr val="FF000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SERUAN KHATIB</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609600" y="1524000"/>
            <a:ext cx="8001000" cy="4572000"/>
          </a:xfrm>
          <a:prstGeom prst="roundRect">
            <a:avLst/>
          </a:prstGeom>
          <a:solidFill>
            <a:schemeClr val="accent5">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ln w="1905"/>
                <a:solidFill>
                  <a:srgbClr val="0070C0"/>
                </a:solidFill>
                <a:effectLst>
                  <a:innerShdw blurRad="69850" dist="43180" dir="5400000">
                    <a:srgbClr val="000000">
                      <a:alpha val="65000"/>
                    </a:srgbClr>
                  </a:innerShdw>
                </a:effectLst>
              </a:rPr>
              <a:t>Sewajarnya juga kita ambil tahu bahawa pada masa ini terdapat pelbagai jenis dadah yang mengkhayalkan dan memudharatkan dalam bentuk serbuk, cecair dan pil seperti heroin, morfin, opium, ganja, pil kuda, syabu dan lain-lain yang terdapat di pasaran gelap negara </a:t>
            </a:r>
            <a:r>
              <a:rPr lang="sv-SE" sz="3600" b="1" dirty="0" smtClean="0">
                <a:ln w="1905"/>
                <a:solidFill>
                  <a:srgbClr val="0070C0"/>
                </a:solidFill>
                <a:effectLst>
                  <a:innerShdw blurRad="69850" dist="43180" dir="5400000">
                    <a:srgbClr val="000000">
                      <a:alpha val="65000"/>
                    </a:srgbClr>
                  </a:innerShdw>
                </a:effectLst>
              </a:rPr>
              <a:t>kita</a:t>
            </a:r>
            <a:endParaRPr lang="en-US" sz="36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0180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762000" y="228600"/>
            <a:ext cx="7543800" cy="990600"/>
          </a:xfrm>
          <a:prstGeom prst="downArrowCallout">
            <a:avLst>
              <a:gd name="adj1" fmla="val 32022"/>
              <a:gd name="adj2" fmla="val 36008"/>
              <a:gd name="adj3" fmla="val 20522"/>
              <a:gd name="adj4" fmla="val 66677"/>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Usaha </a:t>
            </a:r>
            <a:r>
              <a:rPr lang="en-US" sz="4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Pencegahan</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 </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urved Left Arrow 2"/>
          <p:cNvSpPr/>
          <p:nvPr/>
        </p:nvSpPr>
        <p:spPr>
          <a:xfrm rot="20742580">
            <a:off x="7350748" y="1832366"/>
            <a:ext cx="808184" cy="1291323"/>
          </a:xfrm>
          <a:prstGeom prst="curvedLeftArrow">
            <a:avLst>
              <a:gd name="adj1" fmla="val 25000"/>
              <a:gd name="adj2" fmla="val 50000"/>
              <a:gd name="adj3" fmla="val 528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3124200" y="1331973"/>
            <a:ext cx="4267200" cy="1258827"/>
          </a:xfrm>
          <a:prstGeom prst="roundRect">
            <a:avLst/>
          </a:prstGeom>
          <a:solidFill>
            <a:schemeClr val="bg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2">
                    <a:lumMod val="75000"/>
                  </a:schemeClr>
                </a:solidFill>
                <a:effectLst>
                  <a:innerShdw blurRad="69850" dist="43180" dir="5400000">
                    <a:srgbClr val="000000">
                      <a:alpha val="65000"/>
                    </a:srgbClr>
                  </a:innerShdw>
                </a:effectLst>
              </a:rPr>
              <a:t>Keprihatinan dan kebersamaan dalam </a:t>
            </a:r>
            <a:r>
              <a:rPr lang="sv-SE" sz="2800" b="1" dirty="0" smtClean="0">
                <a:ln w="1905"/>
                <a:solidFill>
                  <a:schemeClr val="accent2">
                    <a:lumMod val="75000"/>
                  </a:schemeClr>
                </a:solidFill>
                <a:effectLst>
                  <a:innerShdw blurRad="69850" dist="43180" dir="5400000">
                    <a:srgbClr val="000000">
                      <a:alpha val="65000"/>
                    </a:srgbClr>
                  </a:innerShdw>
                </a:effectLst>
              </a:rPr>
              <a:t>masyarakat</a:t>
            </a:r>
            <a:endParaRPr lang="en-US" sz="2800" b="1" dirty="0">
              <a:ln w="1905"/>
              <a:solidFill>
                <a:schemeClr val="accent2">
                  <a:lumMod val="75000"/>
                </a:schemeClr>
              </a:solidFill>
              <a:effectLst>
                <a:innerShdw blurRad="69850" dist="43180" dir="5400000">
                  <a:srgbClr val="000000">
                    <a:alpha val="65000"/>
                  </a:srgbClr>
                </a:innerShdw>
              </a:effectLst>
            </a:endParaRPr>
          </a:p>
        </p:txBody>
      </p:sp>
      <p:sp>
        <p:nvSpPr>
          <p:cNvPr id="8" name="Cloud 7"/>
          <p:cNvSpPr/>
          <p:nvPr/>
        </p:nvSpPr>
        <p:spPr>
          <a:xfrm>
            <a:off x="685800" y="1600200"/>
            <a:ext cx="2895600" cy="8382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9" name="Rounded Rectangle 8"/>
          <p:cNvSpPr/>
          <p:nvPr/>
        </p:nvSpPr>
        <p:spPr>
          <a:xfrm>
            <a:off x="685800" y="3048000"/>
            <a:ext cx="7772399" cy="3581400"/>
          </a:xfrm>
          <a:prstGeom prst="roundRect">
            <a:avLst/>
          </a:prstGeom>
          <a:solidFill>
            <a:schemeClr val="accent2">
              <a:lumMod val="20000"/>
              <a:lumOff val="8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a:ln w="1905"/>
                <a:solidFill>
                  <a:schemeClr val="accent2">
                    <a:lumMod val="50000"/>
                  </a:schemeClr>
                </a:solidFill>
                <a:effectLst>
                  <a:innerShdw blurRad="69850" dist="43180" dir="5400000">
                    <a:srgbClr val="000000">
                      <a:alpha val="65000"/>
                    </a:srgbClr>
                  </a:innerShdw>
                </a:effectLst>
              </a:rPr>
              <a:t>Setiap ahli masyarakat mestilah mewujudkan hubungan yang baik dan jalinan yang erat. Sikap ambil peduli terhadap persekitaran perlu sentiasa dipertingkatkan agar permasalahan sosial seperti penagihan dadah dapat dicegah lebih awal. Sebagai anggota masyarakat yang prihatin, hendaklah berganding bahu dan mengambil langkah-langkah yang proaktif bagi membendung gejala sosial daripada terus membarah. Bertegaslah dengan mengambil  tindakan yang sewajarnya seperti menegur, menasihati atau melaporkan kepada pihak yang bertanggungjawab</a:t>
            </a:r>
            <a:endParaRPr lang="en-US" sz="2200" b="1" dirty="0">
              <a:ln w="1905"/>
              <a:solidFill>
                <a:schemeClr val="accent2">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652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21000" b="-21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914400" y="533400"/>
            <a:ext cx="7696200" cy="914400"/>
          </a:xfrm>
          <a:prstGeom prst="snip2DiagRect">
            <a:avLst>
              <a:gd name="adj1" fmla="val 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bermasksud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p>
        </p:txBody>
      </p:sp>
      <p:sp>
        <p:nvSpPr>
          <p:cNvPr id="8" name="Rectangle 7"/>
          <p:cNvSpPr/>
          <p:nvPr/>
        </p:nvSpPr>
        <p:spPr>
          <a:xfrm>
            <a:off x="419100" y="1933813"/>
            <a:ext cx="8420100" cy="3323987"/>
          </a:xfrm>
          <a:prstGeom prst="rect">
            <a:avLst/>
          </a:prstGeom>
        </p:spPr>
        <p:txBody>
          <a:bodyPr wrap="square">
            <a:spAutoFit/>
          </a:bodyPr>
          <a:lstStyle/>
          <a:p>
            <a:pPr algn="just"/>
            <a:r>
              <a:rPr lang="en-US"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3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Sesiapa</a:t>
            </a:r>
            <a:r>
              <a:rPr lang="en-US"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kalangan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kamu</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melihat</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kemungkaran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hendaklah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mengubahnya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sekiranya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mampu</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hendaklah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mengubahnya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lidah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sekiranya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mampu</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hendaklah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mengubah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hati</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mengubah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hati</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selemah-lemah</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iman</a:t>
            </a:r>
            <a:r>
              <a:rPr lang="en-US" sz="3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4" name="Rectangle 3"/>
          <p:cNvSpPr/>
          <p:nvPr/>
        </p:nvSpPr>
        <p:spPr>
          <a:xfrm>
            <a:off x="5938240" y="6052542"/>
            <a:ext cx="259616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Muslim)</a:t>
            </a:r>
          </a:p>
        </p:txBody>
      </p:sp>
    </p:spTree>
    <p:extLst>
      <p:ext uri="{BB962C8B-B14F-4D97-AF65-F5344CB8AC3E}">
        <p14:creationId xmlns:p14="http://schemas.microsoft.com/office/powerpoint/2010/main" val="1834501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362200" y="304800"/>
            <a:ext cx="4572000" cy="838200"/>
          </a:xfrm>
          <a:prstGeom prst="cloud">
            <a:avLst/>
          </a:prstGeom>
          <a:solidFill>
            <a:srgbClr val="FF0000">
              <a:alpha val="73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SERUAN KHATIB</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762000" y="1219200"/>
            <a:ext cx="7696200" cy="5410200"/>
          </a:xfrm>
          <a:prstGeom prst="roundRect">
            <a:avLst/>
          </a:prstGeom>
          <a:solidFill>
            <a:schemeClr val="accent3">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Jika terdapat kegiatan yang mencurigakan, sila segera laporkan kepada pihak berkuasa seperti Polis dan AADK yang berhampiran. Selain itu, masyarakat juga berperanan membantu dan membimbing penyalahguna dadah yang telah dirawat pulih  dengan melibatkan mereka dalam aktiviti-aktiviti komuniti dan kerohanian seperti gotong-royong dan bacaan Al-Quran di masjid dan surau bagi melahirkan kebersihan jiwa serta ketenangan untuk memastikan kepulihan dapat dicapai seterusnya memberi manfaat kepada ummah dan negara </a:t>
            </a:r>
            <a:endParaRPr lang="en-US" sz="2800" b="1" dirty="0">
              <a:ln w="1905"/>
              <a:solidFill>
                <a:srgbClr val="20431D"/>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74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685800" y="1447800"/>
            <a:ext cx="7612380" cy="1981200"/>
          </a:xfrm>
          <a:prstGeom prst="roundRect">
            <a:avLst/>
          </a:prstGeom>
          <a:solidFill>
            <a:schemeClr val="accent3">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rgbClr val="20431D"/>
                </a:solidFill>
                <a:effectLst>
                  <a:innerShdw blurRad="69850" dist="43180" dir="5400000">
                    <a:srgbClr val="000000">
                      <a:alpha val="65000"/>
                    </a:srgbClr>
                  </a:innerShdw>
                </a:effectLst>
              </a:rPr>
              <a:t>Pertama : </a:t>
            </a:r>
            <a:r>
              <a:rPr lang="sv-SE" sz="3200" b="1" dirty="0">
                <a:ln w="1905"/>
                <a:solidFill>
                  <a:srgbClr val="C00000"/>
                </a:solidFill>
                <a:effectLst>
                  <a:innerShdw blurRad="69850" dist="43180" dir="5400000">
                    <a:srgbClr val="000000">
                      <a:alpha val="65000"/>
                    </a:srgbClr>
                  </a:innerShdw>
                </a:effectLst>
              </a:rPr>
              <a:t>Institusi kekeluargaan yang harmoni akan menghindarkan masyarakat daripada terjebak ke dalam gejala penyalahgunaan </a:t>
            </a:r>
            <a:r>
              <a:rPr lang="sv-SE" sz="3200" b="1" dirty="0" smtClean="0">
                <a:ln w="1905"/>
                <a:solidFill>
                  <a:srgbClr val="C00000"/>
                </a:solidFill>
                <a:effectLst>
                  <a:innerShdw blurRad="69850" dist="43180" dir="5400000">
                    <a:srgbClr val="000000">
                      <a:alpha val="65000"/>
                    </a:srgbClr>
                  </a:innerShdw>
                </a:effectLst>
              </a:rPr>
              <a:t>dadah</a:t>
            </a:r>
            <a:endParaRPr lang="en-US" sz="3200" b="1" dirty="0">
              <a:ln w="1905"/>
              <a:solidFill>
                <a:srgbClr val="C00000"/>
              </a:solidFill>
              <a:effectLst>
                <a:innerShdw blurRad="69850" dist="43180" dir="5400000">
                  <a:srgbClr val="000000">
                    <a:alpha val="65000"/>
                  </a:srgbClr>
                </a:innerShdw>
              </a:effectLst>
            </a:endParaRPr>
          </a:p>
        </p:txBody>
      </p:sp>
      <p:sp>
        <p:nvSpPr>
          <p:cNvPr id="6" name="Rounded Rectangle 5"/>
          <p:cNvSpPr/>
          <p:nvPr/>
        </p:nvSpPr>
        <p:spPr>
          <a:xfrm>
            <a:off x="685800" y="3810000"/>
            <a:ext cx="7589520" cy="1524000"/>
          </a:xfrm>
          <a:prstGeom prst="roundRect">
            <a:avLst/>
          </a:prstGeom>
          <a:solidFill>
            <a:schemeClr val="accent3">
              <a:lumMod val="20000"/>
              <a:lumOff val="8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n w="1905"/>
                <a:solidFill>
                  <a:srgbClr val="20431D"/>
                </a:solidFill>
                <a:effectLst>
                  <a:innerShdw blurRad="69850" dist="43180" dir="5400000">
                    <a:srgbClr val="000000">
                      <a:alpha val="65000"/>
                    </a:srgbClr>
                  </a:innerShdw>
                </a:effectLst>
              </a:rPr>
              <a:t>Kedua : </a:t>
            </a:r>
            <a:r>
              <a:rPr lang="pt-BR" sz="3200" b="1" dirty="0">
                <a:ln w="1905"/>
                <a:solidFill>
                  <a:srgbClr val="C00000"/>
                </a:solidFill>
                <a:effectLst>
                  <a:innerShdw blurRad="69850" dist="43180" dir="5400000">
                    <a:srgbClr val="000000">
                      <a:alpha val="65000"/>
                    </a:srgbClr>
                  </a:innerShdw>
                </a:effectLst>
              </a:rPr>
              <a:t>Umat Islam hendaklah menjauhi perkara-perkara yang memudharatkan kesihatan tubuh </a:t>
            </a:r>
            <a:r>
              <a:rPr lang="pt-BR" sz="3200" b="1" dirty="0" smtClean="0">
                <a:ln w="1905"/>
                <a:solidFill>
                  <a:srgbClr val="C00000"/>
                </a:solidFill>
                <a:effectLst>
                  <a:innerShdw blurRad="69850" dist="43180" dir="5400000">
                    <a:srgbClr val="000000">
                      <a:alpha val="65000"/>
                    </a:srgbClr>
                  </a:innerShdw>
                </a:effectLst>
              </a:rPr>
              <a:t>badan</a:t>
            </a:r>
            <a:endParaRPr lang="en-US" sz="3200" b="1" dirty="0">
              <a:ln w="1905"/>
              <a:solidFill>
                <a:srgbClr val="C00000"/>
              </a:solidFill>
              <a:effectLst>
                <a:innerShdw blurRad="69850" dist="43180" dir="5400000">
                  <a:srgbClr val="000000">
                    <a:alpha val="65000"/>
                  </a:srgbClr>
                </a:innerShdw>
              </a:effectLst>
            </a:endParaRPr>
          </a:p>
        </p:txBody>
      </p:sp>
      <p:sp>
        <p:nvSpPr>
          <p:cNvPr id="15" name="Cloud 1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Pedoman KHUTBAH HARI INI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904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609600" y="1371600"/>
            <a:ext cx="7924800" cy="2438400"/>
          </a:xfrm>
          <a:prstGeom prst="roundRect">
            <a:avLst/>
          </a:prstGeom>
          <a:solidFill>
            <a:schemeClr val="accent3">
              <a:lumMod val="20000"/>
              <a:lumOff val="8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rgbClr val="20431D"/>
                </a:solidFill>
                <a:effectLst>
                  <a:innerShdw blurRad="69850" dist="43180" dir="5400000">
                    <a:srgbClr val="000000">
                      <a:alpha val="65000"/>
                    </a:srgbClr>
                  </a:innerShdw>
                </a:effectLst>
              </a:rPr>
              <a:t>Ketiga </a:t>
            </a:r>
            <a:r>
              <a:rPr lang="sv-SE" sz="2800" b="1" dirty="0">
                <a:ln w="1905"/>
                <a:solidFill>
                  <a:srgbClr val="20431D"/>
                </a:solidFill>
                <a:effectLst>
                  <a:innerShdw blurRad="69850" dist="43180" dir="5400000">
                    <a:srgbClr val="000000">
                      <a:alpha val="65000"/>
                    </a:srgbClr>
                  </a:innerShdw>
                </a:effectLst>
              </a:rPr>
              <a:t>: </a:t>
            </a:r>
            <a:r>
              <a:rPr lang="sv-SE" sz="3200" b="1" dirty="0">
                <a:ln w="1905"/>
                <a:solidFill>
                  <a:srgbClr val="C00000"/>
                </a:solidFill>
                <a:effectLst>
                  <a:innerShdw blurRad="69850" dist="43180" dir="5400000">
                    <a:srgbClr val="000000">
                      <a:alpha val="65000"/>
                    </a:srgbClr>
                  </a:innerShdw>
                </a:effectLst>
              </a:rPr>
              <a:t>Masyarakat hendaklah bertanggungjawab dan saling bekerjasama dalam memastikan kesejahteraan dan keharmonian masyarakat agar terpelihara daripada anasir </a:t>
            </a:r>
            <a:r>
              <a:rPr lang="sv-SE" sz="3200" b="1" dirty="0" smtClean="0">
                <a:ln w="1905"/>
                <a:solidFill>
                  <a:srgbClr val="C00000"/>
                </a:solidFill>
                <a:effectLst>
                  <a:innerShdw blurRad="69850" dist="43180" dir="5400000">
                    <a:srgbClr val="000000">
                      <a:alpha val="65000"/>
                    </a:srgbClr>
                  </a:innerShdw>
                </a:effectLst>
              </a:rPr>
              <a:t>negatif</a:t>
            </a:r>
            <a:endParaRPr lang="en-US" sz="3200" b="1" dirty="0">
              <a:ln w="1905"/>
              <a:solidFill>
                <a:srgbClr val="C00000"/>
              </a:solidFill>
              <a:effectLst>
                <a:innerShdw blurRad="69850" dist="43180" dir="5400000">
                  <a:srgbClr val="000000">
                    <a:alpha val="65000"/>
                  </a:srgbClr>
                </a:innerShdw>
              </a:effectLst>
            </a:endParaRPr>
          </a:p>
        </p:txBody>
      </p:sp>
      <p:sp>
        <p:nvSpPr>
          <p:cNvPr id="6" name="Rounded Rectangle 5"/>
          <p:cNvSpPr/>
          <p:nvPr/>
        </p:nvSpPr>
        <p:spPr>
          <a:xfrm>
            <a:off x="609600" y="4191000"/>
            <a:ext cx="7924800" cy="2286000"/>
          </a:xfrm>
          <a:prstGeom prst="roundRect">
            <a:avLst/>
          </a:prstGeom>
          <a:solidFill>
            <a:schemeClr val="accent3">
              <a:lumMod val="20000"/>
              <a:lumOff val="80000"/>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ln w="1905"/>
                <a:solidFill>
                  <a:srgbClr val="20431D"/>
                </a:solidFill>
                <a:effectLst>
                  <a:innerShdw blurRad="69850" dist="43180" dir="5400000">
                    <a:srgbClr val="000000">
                      <a:alpha val="65000"/>
                    </a:srgbClr>
                  </a:innerShdw>
                </a:effectLst>
              </a:rPr>
              <a:t>Keempat </a:t>
            </a:r>
            <a:r>
              <a:rPr lang="pt-BR" sz="2800" b="1" dirty="0">
                <a:ln w="1905"/>
                <a:solidFill>
                  <a:srgbClr val="20431D"/>
                </a:solidFill>
                <a:effectLst>
                  <a:innerShdw blurRad="69850" dist="43180" dir="5400000">
                    <a:srgbClr val="000000">
                      <a:alpha val="65000"/>
                    </a:srgbClr>
                  </a:innerShdw>
                </a:effectLst>
              </a:rPr>
              <a:t>: </a:t>
            </a:r>
            <a:r>
              <a:rPr lang="pt-BR" sz="3200" b="1" dirty="0">
                <a:ln w="1905"/>
                <a:solidFill>
                  <a:srgbClr val="C00000"/>
                </a:solidFill>
                <a:effectLst>
                  <a:innerShdw blurRad="69850" dist="43180" dir="5400000">
                    <a:srgbClr val="000000">
                      <a:alpha val="65000"/>
                    </a:srgbClr>
                  </a:innerShdw>
                </a:effectLst>
              </a:rPr>
              <a:t> Umat Islam hendaklah sentiasa berdoa dan berusaha membimbing anak-anak dan anggota masyarakat agar terhindar daripada segala aktiviti yang tidak </a:t>
            </a:r>
            <a:r>
              <a:rPr lang="pt-BR" sz="3200" b="1" dirty="0" smtClean="0">
                <a:ln w="1905"/>
                <a:solidFill>
                  <a:srgbClr val="C00000"/>
                </a:solidFill>
                <a:effectLst>
                  <a:innerShdw blurRad="69850" dist="43180" dir="5400000">
                    <a:srgbClr val="000000">
                      <a:alpha val="65000"/>
                    </a:srgbClr>
                  </a:innerShdw>
                </a:effectLst>
              </a:rPr>
              <a:t>sihat</a:t>
            </a:r>
            <a:endParaRPr lang="en-US" sz="3200" b="1" dirty="0">
              <a:ln w="1905"/>
              <a:solidFill>
                <a:srgbClr val="C00000"/>
              </a:solidFill>
              <a:effectLst>
                <a:innerShdw blurRad="69850" dist="43180" dir="5400000">
                  <a:srgbClr val="000000">
                    <a:alpha val="65000"/>
                  </a:srgbClr>
                </a:innerShdw>
              </a:effectLst>
            </a:endParaRPr>
          </a:p>
        </p:txBody>
      </p:sp>
      <p:sp>
        <p:nvSpPr>
          <p:cNvPr id="15" name="Cloud 14"/>
          <p:cNvSpPr/>
          <p:nvPr/>
        </p:nvSpPr>
        <p:spPr>
          <a:xfrm>
            <a:off x="838200" y="228600"/>
            <a:ext cx="7772400" cy="7620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Pedoman KHUTBAH HARI INI :</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038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457200" y="843677"/>
            <a:ext cx="83058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وَأَشْهَدُ أَنَّ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p>
        </p:txBody>
      </p:sp>
      <p:sp>
        <p:nvSpPr>
          <p:cNvPr id="5" name="TextBox 4"/>
          <p:cNvSpPr txBox="1"/>
          <p:nvPr/>
        </p:nvSpPr>
        <p:spPr>
          <a:xfrm>
            <a:off x="495794" y="2819400"/>
            <a:ext cx="8114806" cy="3493264"/>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1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73540"/>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 وَمَنْ تَبِعَهُ إِلَى يَوْمِ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33678"/>
            <a:ext cx="86868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21140"/>
            <a:ext cx="8153400" cy="1938992"/>
          </a:xfrm>
          <a:prstGeom prst="rect">
            <a:avLst/>
          </a:prstGeom>
          <a:solidFill>
            <a:srgbClr val="7030A0">
              <a:alpha val="51000"/>
            </a:srgb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وَإِيَّايَ بِتَقْوَى اللهِ وَطَاعَتِهِ لَعَلَّكُمْ تُفْلِحُوْنَ</a:t>
            </a:r>
            <a:endParaRPr lang="en-US" sz="54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048000"/>
            <a:ext cx="87630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keselamatan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57400" y="685800"/>
            <a:ext cx="5181600" cy="1066800"/>
          </a:xfrm>
          <a:prstGeom prst="rect">
            <a:avLst/>
          </a:prstGeom>
          <a:noFill/>
        </p:spPr>
        <p:txBody>
          <a:bodyPr wrap="square" lIns="91440" tIns="45720" rIns="91440" bIns="45720">
            <a:prstTxWarp prst="textCanUp">
              <a:avLst/>
            </a:prstTxWarp>
            <a:spAutoFit/>
          </a:bodyPr>
          <a:lstStyle/>
          <a:p>
            <a:pPr algn="ctr"/>
            <a:r>
              <a:rPr lang="en-US" sz="48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Tajuk</a:t>
            </a:r>
            <a:r>
              <a:rPr lang="en-US" sz="4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 Khutbah </a:t>
            </a:r>
            <a:r>
              <a:rPr lang="en-US" sz="48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Hari</a:t>
            </a:r>
            <a:r>
              <a:rPr lang="en-US" sz="4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 </a:t>
            </a:r>
            <a:r>
              <a:rPr lang="en-US" sz="48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Ini</a:t>
            </a:r>
            <a:r>
              <a:rPr lang="en-US" sz="4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rPr>
              <a:t> :</a:t>
            </a:r>
            <a:endParaRPr lang="en-US" sz="48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gency FB" pitchFamily="34" charset="0"/>
            </a:endParaRPr>
          </a:p>
        </p:txBody>
      </p:sp>
      <p:sp>
        <p:nvSpPr>
          <p:cNvPr id="3" name="Rectangle 2"/>
          <p:cNvSpPr/>
          <p:nvPr/>
        </p:nvSpPr>
        <p:spPr>
          <a:xfrm>
            <a:off x="3200400" y="1847671"/>
            <a:ext cx="2743200" cy="1200329"/>
          </a:xfrm>
          <a:prstGeom prst="rect">
            <a:avLst/>
          </a:prstGeom>
          <a:solidFill>
            <a:srgbClr val="002060">
              <a:alpha val="16000"/>
            </a:srgbClr>
          </a:solidFill>
        </p:spPr>
        <p:txBody>
          <a:bodyPr wrap="square">
            <a:spAutoFit/>
          </a:bodyPr>
          <a:lstStyle/>
          <a:p>
            <a:pPr algn="ctr"/>
            <a:r>
              <a:rPr lang="fi-FI" sz="2400" b="1" dirty="0" smtClean="0">
                <a:ln w="1905"/>
                <a:solidFill>
                  <a:srgbClr val="00B0F0"/>
                </a:solidFill>
                <a:effectLst>
                  <a:innerShdw blurRad="69850" dist="43180" dir="5400000">
                    <a:srgbClr val="000000">
                      <a:alpha val="65000"/>
                    </a:srgbClr>
                  </a:innerShdw>
                </a:effectLst>
              </a:rPr>
              <a:t>27 </a:t>
            </a:r>
            <a:r>
              <a:rPr lang="fi-FI" sz="2400" b="1" dirty="0">
                <a:ln w="1905"/>
                <a:solidFill>
                  <a:srgbClr val="00B0F0"/>
                </a:solidFill>
                <a:effectLst>
                  <a:innerShdw blurRad="69850" dist="43180" dir="5400000">
                    <a:srgbClr val="000000">
                      <a:alpha val="65000"/>
                    </a:srgbClr>
                  </a:innerShdw>
                </a:effectLst>
              </a:rPr>
              <a:t>Mei </a:t>
            </a:r>
            <a:r>
              <a:rPr lang="fi-FI" sz="2400" b="1" dirty="0" smtClean="0">
                <a:ln w="1905"/>
                <a:solidFill>
                  <a:srgbClr val="00B0F0"/>
                </a:solidFill>
                <a:effectLst>
                  <a:innerShdw blurRad="69850" dist="43180" dir="5400000">
                    <a:srgbClr val="000000">
                      <a:alpha val="65000"/>
                    </a:srgbClr>
                  </a:innerShdw>
                </a:effectLst>
              </a:rPr>
              <a:t>2022</a:t>
            </a:r>
          </a:p>
          <a:p>
            <a:pPr algn="ctr"/>
            <a:r>
              <a:rPr lang="fi-FI" sz="2400" b="1" i="1" dirty="0" smtClean="0">
                <a:ln w="1905"/>
                <a:solidFill>
                  <a:srgbClr val="7030A0"/>
                </a:solidFill>
                <a:effectLst>
                  <a:innerShdw blurRad="69850" dist="43180" dir="5400000">
                    <a:srgbClr val="000000">
                      <a:alpha val="65000"/>
                    </a:srgbClr>
                  </a:innerShdw>
                </a:effectLst>
                <a:latin typeface="AR BERKLEY" pitchFamily="2" charset="0"/>
              </a:rPr>
              <a:t>Bersamaan</a:t>
            </a:r>
            <a:endParaRPr lang="fi-FI" sz="2400" b="1" i="1" dirty="0">
              <a:ln w="1905"/>
              <a:solidFill>
                <a:srgbClr val="7030A0"/>
              </a:solidFill>
              <a:effectLst>
                <a:innerShdw blurRad="69850" dist="43180" dir="5400000">
                  <a:srgbClr val="000000">
                    <a:alpha val="65000"/>
                  </a:srgbClr>
                </a:innerShdw>
              </a:effectLst>
              <a:latin typeface="AR BERKLEY" pitchFamily="2" charset="0"/>
            </a:endParaRPr>
          </a:p>
          <a:p>
            <a:pPr algn="ctr"/>
            <a:r>
              <a:rPr lang="fi-FI" sz="2400" b="1" dirty="0" smtClean="0">
                <a:ln w="1905"/>
                <a:solidFill>
                  <a:srgbClr val="FF0000"/>
                </a:solidFill>
                <a:effectLst>
                  <a:innerShdw blurRad="69850" dist="43180" dir="5400000">
                    <a:srgbClr val="000000">
                      <a:alpha val="65000"/>
                    </a:srgbClr>
                  </a:innerShdw>
                </a:effectLst>
              </a:rPr>
              <a:t>26 </a:t>
            </a:r>
            <a:r>
              <a:rPr lang="fi-FI" sz="2400" b="1" dirty="0">
                <a:ln w="1905"/>
                <a:solidFill>
                  <a:srgbClr val="FF0000"/>
                </a:solidFill>
                <a:effectLst>
                  <a:innerShdw blurRad="69850" dist="43180" dir="5400000">
                    <a:srgbClr val="000000">
                      <a:alpha val="65000"/>
                    </a:srgbClr>
                  </a:innerShdw>
                </a:effectLst>
              </a:rPr>
              <a:t>Syawal 1443</a:t>
            </a:r>
          </a:p>
        </p:txBody>
      </p:sp>
      <p:sp>
        <p:nvSpPr>
          <p:cNvPr id="6" name="Rectangle 5"/>
          <p:cNvSpPr/>
          <p:nvPr/>
        </p:nvSpPr>
        <p:spPr>
          <a:xfrm>
            <a:off x="381000" y="3330476"/>
            <a:ext cx="85344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48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rPr>
              <a:t>“BAHAYA DAN KESAN PENYALAHGUNAAN DADAH”</a:t>
            </a:r>
            <a:endParaRPr lang="fi-FI" sz="4800" b="1" dirty="0">
              <a:ln w="11430"/>
              <a:solidFill>
                <a:srgbClr val="FFFF00"/>
              </a:solidFill>
              <a:effectLst>
                <a:outerShdw blurRad="80000" dist="40000" dir="5040000" algn="tl">
                  <a:srgbClr val="000000">
                    <a:alpha val="30000"/>
                  </a:srgbClr>
                </a:outerShdw>
              </a:effectLst>
              <a:latin typeface="Berlin Sans FB Demi" panose="020E0802020502020306" pitchFamily="34" charset="0"/>
            </a:endParaRPr>
          </a:p>
        </p:txBody>
      </p:sp>
      <p:sp>
        <p:nvSpPr>
          <p:cNvPr id="2" name="Rectangle 1"/>
          <p:cNvSpPr/>
          <p:nvPr/>
        </p:nvSpPr>
        <p:spPr>
          <a:xfrm>
            <a:off x="228600" y="6248400"/>
            <a:ext cx="8763000" cy="461665"/>
          </a:xfrm>
          <a:prstGeom prst="rect">
            <a:avLst/>
          </a:prstGeom>
        </p:spPr>
        <p:txBody>
          <a:bodyPr wrap="square">
            <a:spAutoFit/>
          </a:bodyPr>
          <a:lstStyle/>
          <a:p>
            <a:r>
              <a:rPr lang="en-US" sz="2400" b="1" dirty="0" smtClean="0">
                <a:solidFill>
                  <a:srgbClr val="FF0000"/>
                </a:solidFill>
              </a:rPr>
              <a:t>--- </a:t>
            </a:r>
            <a:r>
              <a:rPr lang="en-US" sz="2400" b="1" dirty="0" err="1" smtClean="0">
                <a:solidFill>
                  <a:schemeClr val="bg1"/>
                </a:solidFill>
              </a:rPr>
              <a:t>Bersempena</a:t>
            </a:r>
            <a:r>
              <a:rPr lang="en-US" sz="2400" b="1" dirty="0" smtClean="0">
                <a:solidFill>
                  <a:schemeClr val="bg1"/>
                </a:solidFill>
              </a:rPr>
              <a:t> </a:t>
            </a:r>
            <a:r>
              <a:rPr lang="en-US" sz="2400" b="1" dirty="0" err="1">
                <a:solidFill>
                  <a:schemeClr val="bg1"/>
                </a:solidFill>
              </a:rPr>
              <a:t>D</a:t>
            </a:r>
            <a:r>
              <a:rPr lang="en-US" sz="2400" b="1" dirty="0" err="1" smtClean="0">
                <a:solidFill>
                  <a:schemeClr val="bg1"/>
                </a:solidFill>
              </a:rPr>
              <a:t>engan</a:t>
            </a:r>
            <a:r>
              <a:rPr lang="en-US" sz="2400" b="1" dirty="0" smtClean="0">
                <a:solidFill>
                  <a:schemeClr val="bg1"/>
                </a:solidFill>
              </a:rPr>
              <a:t> </a:t>
            </a:r>
            <a:r>
              <a:rPr lang="en-US" sz="2400" b="1" dirty="0" err="1">
                <a:solidFill>
                  <a:schemeClr val="bg1"/>
                </a:solidFill>
              </a:rPr>
              <a:t>S</a:t>
            </a:r>
            <a:r>
              <a:rPr lang="en-US" sz="2400" b="1" dirty="0" err="1" smtClean="0">
                <a:solidFill>
                  <a:schemeClr val="bg1"/>
                </a:solidFill>
              </a:rPr>
              <a:t>ambutan</a:t>
            </a:r>
            <a:r>
              <a:rPr lang="en-US" sz="2400" b="1" dirty="0" smtClean="0">
                <a:solidFill>
                  <a:schemeClr val="bg1"/>
                </a:solidFill>
              </a:rPr>
              <a:t> </a:t>
            </a:r>
            <a:r>
              <a:rPr lang="en-US" sz="2400" b="1" dirty="0" err="1">
                <a:solidFill>
                  <a:schemeClr val="bg1"/>
                </a:solidFill>
              </a:rPr>
              <a:t>Hari</a:t>
            </a:r>
            <a:r>
              <a:rPr lang="en-US" sz="2400" b="1" dirty="0">
                <a:solidFill>
                  <a:schemeClr val="bg1"/>
                </a:solidFill>
              </a:rPr>
              <a:t> Anti </a:t>
            </a:r>
            <a:r>
              <a:rPr lang="en-US" sz="2400" b="1" dirty="0" err="1">
                <a:solidFill>
                  <a:schemeClr val="bg1"/>
                </a:solidFill>
              </a:rPr>
              <a:t>Dadah</a:t>
            </a:r>
            <a:r>
              <a:rPr lang="en-US" sz="2400" b="1" dirty="0">
                <a:solidFill>
                  <a:schemeClr val="bg1"/>
                </a:solidFill>
              </a:rPr>
              <a:t> </a:t>
            </a:r>
            <a:r>
              <a:rPr lang="en-US" sz="2400" b="1" dirty="0" err="1">
                <a:solidFill>
                  <a:schemeClr val="bg1"/>
                </a:solidFill>
              </a:rPr>
              <a:t>Kebangsaan</a:t>
            </a:r>
            <a:r>
              <a:rPr lang="en-US" sz="2400" b="1" dirty="0">
                <a:solidFill>
                  <a:schemeClr val="bg1"/>
                </a:solidFill>
              </a:rPr>
              <a:t> </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34" presetClass="emph" presetSubtype="0" fill="hold" nodeType="withEffect">
                                  <p:stCondLst>
                                    <p:cond delay="75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0" end="0"/>
                                            </p:txEl>
                                          </p:spTgt>
                                        </p:tgtEl>
                                        <p:attrNameLst>
                                          <p:attrName>ppt_x</p:attrName>
                                          <p:attrName>ppt_y</p:attrName>
                                        </p:attrNameLst>
                                      </p:cBhvr>
                                    </p:animMotion>
                                    <p:animRot by="1500000">
                                      <p:cBhvr>
                                        <p:cTn id="13" dur="125" fill="hold">
                                          <p:stCondLst>
                                            <p:cond delay="0"/>
                                          </p:stCondLst>
                                        </p:cTn>
                                        <p:tgtEl>
                                          <p:spTgt spid="2">
                                            <p:txEl>
                                              <p:pRg st="0" end="0"/>
                                            </p:txEl>
                                          </p:spTgt>
                                        </p:tgtEl>
                                        <p:attrNameLst>
                                          <p:attrName>r</p:attrName>
                                        </p:attrNameLst>
                                      </p:cBhvr>
                                    </p:animRot>
                                    <p:animRot by="-1500000">
                                      <p:cBhvr>
                                        <p:cTn id="14" dur="125" fill="hold">
                                          <p:stCondLst>
                                            <p:cond delay="125"/>
                                          </p:stCondLst>
                                        </p:cTn>
                                        <p:tgtEl>
                                          <p:spTgt spid="2">
                                            <p:txEl>
                                              <p:pRg st="0" end="0"/>
                                            </p:txEl>
                                          </p:spTgt>
                                        </p:tgtEl>
                                        <p:attrNameLst>
                                          <p:attrName>r</p:attrName>
                                        </p:attrNameLst>
                                      </p:cBhvr>
                                    </p:animRot>
                                    <p:animRot by="-1500000">
                                      <p:cBhvr>
                                        <p:cTn id="15" dur="125" fill="hold">
                                          <p:stCondLst>
                                            <p:cond delay="250"/>
                                          </p:stCondLst>
                                        </p:cTn>
                                        <p:tgtEl>
                                          <p:spTgt spid="2">
                                            <p:txEl>
                                              <p:pRg st="0" end="0"/>
                                            </p:txEl>
                                          </p:spTgt>
                                        </p:tgtEl>
                                        <p:attrNameLst>
                                          <p:attrName>r</p:attrName>
                                        </p:attrNameLst>
                                      </p:cBhvr>
                                    </p:animRot>
                                    <p:animRot by="1500000">
                                      <p:cBhvr>
                                        <p:cTn id="16" dur="125" fill="hold">
                                          <p:stCondLst>
                                            <p:cond delay="375"/>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3" name="Curved Left Arrow 2"/>
          <p:cNvSpPr/>
          <p:nvPr/>
        </p:nvSpPr>
        <p:spPr>
          <a:xfrm>
            <a:off x="7620000" y="3581400"/>
            <a:ext cx="1295400" cy="2133600"/>
          </a:xfrm>
          <a:prstGeom prst="curvedLeftArrow">
            <a:avLst>
              <a:gd name="adj1" fmla="val 14241"/>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219200" y="1828800"/>
            <a:ext cx="7086600" cy="2133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Sehingga September 2021, data telah merekodkan seramai lebih daripada </a:t>
            </a:r>
            <a:r>
              <a:rPr lang="sv-S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114,000</a:t>
            </a:r>
            <a:r>
              <a:rPr lang="sv-SE" sz="3200" b="1" dirty="0">
                <a:ln w="1905"/>
                <a:solidFill>
                  <a:schemeClr val="accent5">
                    <a:lumMod val="50000"/>
                  </a:schemeClr>
                </a:solidFill>
                <a:effectLst>
                  <a:innerShdw blurRad="69850" dist="43180" dir="5400000">
                    <a:srgbClr val="000000">
                      <a:alpha val="65000"/>
                    </a:srgbClr>
                  </a:innerShdw>
                </a:effectLst>
              </a:rPr>
              <a:t> orang yang terlibat dalam penyalahgunaan </a:t>
            </a:r>
            <a:r>
              <a:rPr lang="sv-SE" sz="3200" b="1" dirty="0" smtClean="0">
                <a:ln w="1905"/>
                <a:solidFill>
                  <a:schemeClr val="accent5">
                    <a:lumMod val="50000"/>
                  </a:schemeClr>
                </a:solidFill>
                <a:effectLst>
                  <a:innerShdw blurRad="69850" dist="43180" dir="5400000">
                    <a:srgbClr val="000000">
                      <a:alpha val="65000"/>
                    </a:srgbClr>
                  </a:innerShdw>
                </a:effectLst>
              </a:rPr>
              <a:t>dadah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81000" y="1066800"/>
            <a:ext cx="838200" cy="1676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762000" y="228600"/>
            <a:ext cx="8001000" cy="12192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ln w="1905"/>
                <a:solidFill>
                  <a:srgbClr val="FF0000"/>
                </a:solidFill>
                <a:effectLst>
                  <a:innerShdw blurRad="69850" dist="43180" dir="5400000">
                    <a:srgbClr val="000000">
                      <a:alpha val="65000"/>
                    </a:srgbClr>
                  </a:innerShdw>
                </a:effectLst>
              </a:rPr>
              <a:t>Data </a:t>
            </a:r>
            <a:r>
              <a:rPr lang="en-US" sz="3200" b="1" dirty="0" err="1" smtClean="0">
                <a:ln w="1905"/>
                <a:solidFill>
                  <a:srgbClr val="FF0000"/>
                </a:solidFill>
                <a:effectLst>
                  <a:innerShdw blurRad="69850" dist="43180" dir="5400000">
                    <a:srgbClr val="000000">
                      <a:alpha val="65000"/>
                    </a:srgbClr>
                  </a:innerShdw>
                </a:effectLst>
              </a:rPr>
              <a:t>kes</a:t>
            </a:r>
            <a:r>
              <a:rPr lang="en-US" sz="3200" b="1" dirty="0" smtClean="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jenayah</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khususnya</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chemeClr val="tx1"/>
                </a:solidFill>
                <a:effectLst>
                  <a:innerShdw blurRad="69850" dist="43180" dir="5400000">
                    <a:srgbClr val="000000">
                      <a:alpha val="65000"/>
                    </a:srgbClr>
                  </a:innerShdw>
                </a:effectLst>
              </a:rPr>
              <a:t>penyalahgunaan</a:t>
            </a:r>
            <a:r>
              <a:rPr lang="en-US" sz="3200" b="1" dirty="0">
                <a:ln w="1905"/>
                <a:solidFill>
                  <a:schemeClr val="tx1"/>
                </a:solidFill>
                <a:effectLst>
                  <a:innerShdw blurRad="69850" dist="43180" dir="5400000">
                    <a:srgbClr val="000000">
                      <a:alpha val="65000"/>
                    </a:srgbClr>
                  </a:innerShdw>
                </a:effectLst>
              </a:rPr>
              <a:t> </a:t>
            </a:r>
            <a:r>
              <a:rPr lang="en-US" sz="3200" b="1" dirty="0" err="1">
                <a:ln w="1905"/>
                <a:solidFill>
                  <a:schemeClr val="tx1"/>
                </a:solidFill>
                <a:effectLst>
                  <a:innerShdw blurRad="69850" dist="43180" dir="5400000">
                    <a:srgbClr val="000000">
                      <a:alpha val="65000"/>
                    </a:srgbClr>
                  </a:innerShdw>
                </a:effectLst>
              </a:rPr>
              <a:t>dadah</a:t>
            </a:r>
            <a:endParaRPr lang="en-US" sz="3200" b="1" dirty="0">
              <a:ln w="1905"/>
              <a:solidFill>
                <a:schemeClr val="tx1"/>
              </a:solidFill>
              <a:effectLst>
                <a:innerShdw blurRad="69850" dist="43180" dir="5400000">
                  <a:srgbClr val="000000">
                    <a:alpha val="65000"/>
                  </a:srgbClr>
                </a:innerShdw>
              </a:effectLst>
            </a:endParaRPr>
          </a:p>
        </p:txBody>
      </p:sp>
      <p:sp>
        <p:nvSpPr>
          <p:cNvPr id="6" name="Rounded Rectangle 5"/>
          <p:cNvSpPr/>
          <p:nvPr/>
        </p:nvSpPr>
        <p:spPr>
          <a:xfrm>
            <a:off x="1615440" y="4419600"/>
            <a:ext cx="6004560" cy="2133600"/>
          </a:xfrm>
          <a:prstGeom prst="roundRect">
            <a:avLst/>
          </a:prstGeom>
          <a:solidFill>
            <a:schemeClr val="accent6">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79 peratus </a:t>
            </a:r>
            <a:r>
              <a:rPr lang="sv-SE" sz="3200" b="1" dirty="0">
                <a:ln w="1905"/>
                <a:solidFill>
                  <a:schemeClr val="accent5">
                    <a:lumMod val="50000"/>
                  </a:schemeClr>
                </a:solidFill>
                <a:effectLst>
                  <a:innerShdw blurRad="69850" dist="43180" dir="5400000">
                    <a:srgbClr val="000000">
                      <a:alpha val="65000"/>
                    </a:srgbClr>
                  </a:innerShdw>
                </a:effectLst>
              </a:rPr>
              <a:t>daripada jumlah tersebut adalah bangsa </a:t>
            </a:r>
            <a:r>
              <a:rPr lang="sv-SE"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Melayu</a:t>
            </a:r>
            <a:r>
              <a:rPr lang="sv-SE" sz="3200" b="1" dirty="0">
                <a:ln w="1905"/>
                <a:solidFill>
                  <a:schemeClr val="accent5">
                    <a:lumMod val="50000"/>
                  </a:schemeClr>
                </a:solidFill>
                <a:effectLst>
                  <a:innerShdw blurRad="69850" dist="43180" dir="5400000">
                    <a:srgbClr val="000000">
                      <a:alpha val="65000"/>
                    </a:srgbClr>
                  </a:innerShdw>
                </a:effectLst>
              </a:rPr>
              <a:t> yang beragama </a:t>
            </a:r>
            <a:r>
              <a:rPr lang="sv-SE"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Islam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638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990600" y="685800"/>
            <a:ext cx="7239000" cy="2209800"/>
          </a:xfrm>
          <a:prstGeom prst="downArrowCallout">
            <a:avLst>
              <a:gd name="adj1" fmla="val 21677"/>
              <a:gd name="adj2" fmla="val 36008"/>
              <a:gd name="adj3" fmla="val 21039"/>
              <a:gd name="adj4" fmla="val 53229"/>
            </a:avLst>
          </a:prstGeom>
          <a:solidFill>
            <a:schemeClr val="bg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Dalam</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mencapai</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hasrat</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endPar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keluarga</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yang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sejahtera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Rounded Rectangle 3"/>
          <p:cNvSpPr/>
          <p:nvPr/>
        </p:nvSpPr>
        <p:spPr>
          <a:xfrm>
            <a:off x="1676400" y="3200400"/>
            <a:ext cx="5768340" cy="2438400"/>
          </a:xfrm>
          <a:prstGeom prst="roundRect">
            <a:avLst/>
          </a:prstGeom>
          <a:solidFill>
            <a:schemeClr val="accent4">
              <a:lumMod val="20000"/>
              <a:lumOff val="8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400" b="1" dirty="0" smtClean="0">
                <a:ln w="1905"/>
                <a:solidFill>
                  <a:schemeClr val="tx1"/>
                </a:solidFill>
                <a:effectLst>
                  <a:innerShdw blurRad="69850" dist="43180" dir="5400000">
                    <a:srgbClr val="000000">
                      <a:alpha val="65000"/>
                    </a:srgbClr>
                  </a:innerShdw>
                </a:effectLst>
              </a:rPr>
              <a:t>Benteng </a:t>
            </a:r>
            <a:r>
              <a:rPr lang="sv-SE" sz="3400" b="1" dirty="0">
                <a:ln w="1905"/>
                <a:solidFill>
                  <a:schemeClr val="tx1"/>
                </a:solidFill>
                <a:effectLst>
                  <a:innerShdw blurRad="69850" dist="43180" dir="5400000">
                    <a:srgbClr val="000000">
                      <a:alpha val="65000"/>
                    </a:srgbClr>
                  </a:innerShdw>
                </a:effectLst>
              </a:rPr>
              <a:t>kepada gejala yang merosakkan generasi akan datang perlu diperkukuhkan secara bersungguh-sungguh </a:t>
            </a:r>
            <a:endParaRPr lang="en-US" sz="3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12408815</TotalTime>
  <Words>1440</Words>
  <Application>Microsoft Office PowerPoint</Application>
  <PresentationFormat>On-screen Show (4:3)</PresentationFormat>
  <Paragraphs>143</Paragraphs>
  <Slides>40</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40</vt:i4>
      </vt:variant>
    </vt:vector>
  </HeadingPairs>
  <TitlesOfParts>
    <vt:vector size="58" baseType="lpstr">
      <vt:lpstr>Arial Unicode MS</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571</cp:revision>
  <dcterms:created xsi:type="dcterms:W3CDTF">2017-12-24T04:47:57Z</dcterms:created>
  <dcterms:modified xsi:type="dcterms:W3CDTF">2022-05-26T13:44:31Z</dcterms:modified>
</cp:coreProperties>
</file>